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2"/>
  </p:notesMasterIdLst>
  <p:sldIdLst>
    <p:sldId id="256" r:id="rId2"/>
    <p:sldId id="313" r:id="rId3"/>
    <p:sldId id="258" r:id="rId4"/>
    <p:sldId id="312" r:id="rId5"/>
    <p:sldId id="314" r:id="rId6"/>
    <p:sldId id="315" r:id="rId7"/>
    <p:sldId id="316" r:id="rId8"/>
    <p:sldId id="318" r:id="rId9"/>
    <p:sldId id="319" r:id="rId10"/>
    <p:sldId id="320" r:id="rId11"/>
  </p:sldIdLst>
  <p:sldSz cx="9144000" cy="5143500" type="screen16x9"/>
  <p:notesSz cx="6858000" cy="9144000"/>
  <p:embeddedFontLst>
    <p:embeddedFont>
      <p:font typeface="Inter Medium" panose="020B0604020202020204" charset="0"/>
      <p:regular r:id="rId13"/>
      <p:bold r:id="rId14"/>
    </p:embeddedFont>
    <p:embeddedFont>
      <p:font typeface="Manrope ExtraBold" panose="020B0604020202020204" charset="0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4F28E9-F0B6-45A5-9B19-8F9E03629D0A}">
  <a:tblStyle styleId="{E04F28E9-F0B6-45A5-9B19-8F9E03629D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7885377-1C86-42BA-B884-8ECE1B2461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4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dcf95536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dcf955365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f248bc5e1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f248bc5e1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523275" y="-1750"/>
            <a:ext cx="3634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175" y="1167175"/>
            <a:ext cx="5094600" cy="18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2901"/>
              </a:buClr>
              <a:buSzPts val="5200"/>
              <a:buNone/>
              <a:defRPr sz="3900" b="0">
                <a:solidFill>
                  <a:srgbClr val="253A0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175" y="3543425"/>
            <a:ext cx="45048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714175" y="1205575"/>
            <a:ext cx="77154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8086534" y="-571310"/>
            <a:ext cx="1620400" cy="1512625"/>
            <a:chOff x="8086534" y="-571310"/>
            <a:chExt cx="1620400" cy="1512625"/>
          </a:xfrm>
        </p:grpSpPr>
        <p:sp>
          <p:nvSpPr>
            <p:cNvPr id="22" name="Google Shape;22;p4"/>
            <p:cNvSpPr/>
            <p:nvPr/>
          </p:nvSpPr>
          <p:spPr>
            <a:xfrm rot="5400000">
              <a:off x="8086534" y="-571310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4"/>
            <p:cNvGrpSpPr/>
            <p:nvPr/>
          </p:nvGrpSpPr>
          <p:grpSpPr>
            <a:xfrm>
              <a:off x="8231534" y="-534085"/>
              <a:ext cx="1475400" cy="1475400"/>
              <a:chOff x="6192034" y="-108610"/>
              <a:chExt cx="1475400" cy="1475400"/>
            </a:xfrm>
          </p:grpSpPr>
          <p:sp>
            <p:nvSpPr>
              <p:cNvPr id="24" name="Google Shape;24;p4"/>
              <p:cNvSpPr/>
              <p:nvPr/>
            </p:nvSpPr>
            <p:spPr>
              <a:xfrm rot="5400000">
                <a:off x="6192034" y="-108610"/>
                <a:ext cx="1475400" cy="14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 rot="5400000">
                <a:off x="6320125" y="19500"/>
                <a:ext cx="1219200" cy="1219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4"/>
          <p:cNvGrpSpPr/>
          <p:nvPr/>
        </p:nvGrpSpPr>
        <p:grpSpPr>
          <a:xfrm>
            <a:off x="-758480" y="3606825"/>
            <a:ext cx="2983893" cy="2239129"/>
            <a:chOff x="-758480" y="3606825"/>
            <a:chExt cx="2983893" cy="2239129"/>
          </a:xfrm>
        </p:grpSpPr>
        <p:sp>
          <p:nvSpPr>
            <p:cNvPr id="27" name="Google Shape;27;p4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avLst/>
              <a:gdLst/>
              <a:ahLst/>
              <a:cxnLst/>
              <a:rect l="l" t="t" r="r" b="b"/>
              <a:pathLst>
                <a:path w="50728" h="30727" extrusionOk="0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avLst/>
              <a:gdLst/>
              <a:ahLst/>
              <a:cxnLst/>
              <a:rect l="l" t="t" r="r" b="b"/>
              <a:pathLst>
                <a:path w="50728" h="30727" extrusionOk="0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avLst/>
              <a:gdLst/>
              <a:ahLst/>
              <a:cxnLst/>
              <a:rect l="l" t="t" r="r" b="b"/>
              <a:pathLst>
                <a:path w="50728" h="30727" extrusionOk="0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714175" y="1467075"/>
            <a:ext cx="7715400" cy="15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714300" y="3493675"/>
            <a:ext cx="77154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9" name="Google Shape;59;p11"/>
          <p:cNvGrpSpPr/>
          <p:nvPr/>
        </p:nvGrpSpPr>
        <p:grpSpPr>
          <a:xfrm>
            <a:off x="-758480" y="3606825"/>
            <a:ext cx="2983893" cy="2239129"/>
            <a:chOff x="-758480" y="3606825"/>
            <a:chExt cx="2983893" cy="2239129"/>
          </a:xfrm>
        </p:grpSpPr>
        <p:sp>
          <p:nvSpPr>
            <p:cNvPr id="60" name="Google Shape;60;p11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avLst/>
              <a:gdLst/>
              <a:ahLst/>
              <a:cxnLst/>
              <a:rect l="l" t="t" r="r" b="b"/>
              <a:pathLst>
                <a:path w="50728" h="30727" extrusionOk="0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1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avLst/>
              <a:gdLst/>
              <a:ahLst/>
              <a:cxnLst/>
              <a:rect l="l" t="t" r="r" b="b"/>
              <a:pathLst>
                <a:path w="50728" h="30727" extrusionOk="0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1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avLst/>
              <a:gdLst/>
              <a:ahLst/>
              <a:cxnLst/>
              <a:rect l="l" t="t" r="r" b="b"/>
              <a:pathLst>
                <a:path w="50728" h="30727" extrusionOk="0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714219" y="2350100"/>
            <a:ext cx="22629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/>
          </p:nvPr>
        </p:nvSpPr>
        <p:spPr>
          <a:xfrm>
            <a:off x="714175" y="1704457"/>
            <a:ext cx="22629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3"/>
          </p:nvPr>
        </p:nvSpPr>
        <p:spPr>
          <a:xfrm>
            <a:off x="798868" y="13153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4"/>
          </p:nvPr>
        </p:nvSpPr>
        <p:spPr>
          <a:xfrm>
            <a:off x="714219" y="4096200"/>
            <a:ext cx="22629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5"/>
          </p:nvPr>
        </p:nvSpPr>
        <p:spPr>
          <a:xfrm>
            <a:off x="714175" y="3450557"/>
            <a:ext cx="22629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6"/>
          </p:nvPr>
        </p:nvSpPr>
        <p:spPr>
          <a:xfrm>
            <a:off x="798868" y="30614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7"/>
          </p:nvPr>
        </p:nvSpPr>
        <p:spPr>
          <a:xfrm>
            <a:off x="6147794" y="2350100"/>
            <a:ext cx="22629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8"/>
          </p:nvPr>
        </p:nvSpPr>
        <p:spPr>
          <a:xfrm>
            <a:off x="6147750" y="1704457"/>
            <a:ext cx="22629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9"/>
          </p:nvPr>
        </p:nvSpPr>
        <p:spPr>
          <a:xfrm>
            <a:off x="6261225" y="13153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3"/>
          </p:nvPr>
        </p:nvSpPr>
        <p:spPr>
          <a:xfrm>
            <a:off x="6147794" y="4096200"/>
            <a:ext cx="22629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 idx="14"/>
          </p:nvPr>
        </p:nvSpPr>
        <p:spPr>
          <a:xfrm>
            <a:off x="6147750" y="3450557"/>
            <a:ext cx="22629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15"/>
          </p:nvPr>
        </p:nvSpPr>
        <p:spPr>
          <a:xfrm>
            <a:off x="6261225" y="30614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6"/>
          </p:nvPr>
        </p:nvSpPr>
        <p:spPr>
          <a:xfrm>
            <a:off x="3431007" y="2350100"/>
            <a:ext cx="22629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idx="17"/>
          </p:nvPr>
        </p:nvSpPr>
        <p:spPr>
          <a:xfrm>
            <a:off x="3430988" y="1704457"/>
            <a:ext cx="22629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18"/>
          </p:nvPr>
        </p:nvSpPr>
        <p:spPr>
          <a:xfrm>
            <a:off x="3530038" y="13153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9"/>
          </p:nvPr>
        </p:nvSpPr>
        <p:spPr>
          <a:xfrm>
            <a:off x="3431032" y="4096200"/>
            <a:ext cx="22629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 idx="20"/>
          </p:nvPr>
        </p:nvSpPr>
        <p:spPr>
          <a:xfrm>
            <a:off x="3430988" y="3450557"/>
            <a:ext cx="22629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 idx="21"/>
          </p:nvPr>
        </p:nvSpPr>
        <p:spPr>
          <a:xfrm>
            <a:off x="3530038" y="30614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1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33"/>
          <p:cNvGrpSpPr/>
          <p:nvPr/>
        </p:nvGrpSpPr>
        <p:grpSpPr>
          <a:xfrm rot="10800000" flipH="1">
            <a:off x="8097359" y="4407598"/>
            <a:ext cx="1620400" cy="1512625"/>
            <a:chOff x="8086534" y="-571310"/>
            <a:chExt cx="1620400" cy="1512625"/>
          </a:xfrm>
        </p:grpSpPr>
        <p:sp>
          <p:nvSpPr>
            <p:cNvPr id="300" name="Google Shape;300;p33"/>
            <p:cNvSpPr/>
            <p:nvPr/>
          </p:nvSpPr>
          <p:spPr>
            <a:xfrm rot="5400000">
              <a:off x="8086534" y="-571310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01;p33"/>
            <p:cNvGrpSpPr/>
            <p:nvPr/>
          </p:nvGrpSpPr>
          <p:grpSpPr>
            <a:xfrm>
              <a:off x="8231534" y="-534085"/>
              <a:ext cx="1475400" cy="1475400"/>
              <a:chOff x="6192034" y="-108610"/>
              <a:chExt cx="1475400" cy="1475400"/>
            </a:xfrm>
          </p:grpSpPr>
          <p:sp>
            <p:nvSpPr>
              <p:cNvPr id="302" name="Google Shape;302;p33"/>
              <p:cNvSpPr/>
              <p:nvPr/>
            </p:nvSpPr>
            <p:spPr>
              <a:xfrm rot="5400000">
                <a:off x="6192034" y="-108610"/>
                <a:ext cx="1475400" cy="14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 rot="5400000">
                <a:off x="6320125" y="19500"/>
                <a:ext cx="1219200" cy="1219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4" name="Google Shape;304;p33"/>
          <p:cNvGrpSpPr/>
          <p:nvPr/>
        </p:nvGrpSpPr>
        <p:grpSpPr>
          <a:xfrm rot="10800000">
            <a:off x="7107370" y="-777375"/>
            <a:ext cx="2983893" cy="2239129"/>
            <a:chOff x="-758480" y="3606825"/>
            <a:chExt cx="2983893" cy="2239129"/>
          </a:xfrm>
        </p:grpSpPr>
        <p:sp>
          <p:nvSpPr>
            <p:cNvPr id="305" name="Google Shape;305;p33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avLst/>
              <a:gdLst/>
              <a:ahLst/>
              <a:cxnLst/>
              <a:rect l="l" t="t" r="r" b="b"/>
              <a:pathLst>
                <a:path w="50728" h="30727" extrusionOk="0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avLst/>
              <a:gdLst/>
              <a:ahLst/>
              <a:cxnLst/>
              <a:rect l="l" t="t" r="r" b="b"/>
              <a:pathLst>
                <a:path w="50728" h="30727" extrusionOk="0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avLst/>
              <a:gdLst/>
              <a:ahLst/>
              <a:cxnLst/>
              <a:rect l="l" t="t" r="r" b="b"/>
              <a:pathLst>
                <a:path w="50728" h="30727" extrusionOk="0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5_1_1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>
            <a:spLocks noGrp="1"/>
          </p:cNvSpPr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14" name="Google Shape;314;p35"/>
          <p:cNvGrpSpPr/>
          <p:nvPr/>
        </p:nvGrpSpPr>
        <p:grpSpPr>
          <a:xfrm rot="5400000">
            <a:off x="-660166" y="4334365"/>
            <a:ext cx="1620400" cy="1512625"/>
            <a:chOff x="8086534" y="-571310"/>
            <a:chExt cx="1620400" cy="1512625"/>
          </a:xfrm>
        </p:grpSpPr>
        <p:sp>
          <p:nvSpPr>
            <p:cNvPr id="315" name="Google Shape;315;p35"/>
            <p:cNvSpPr/>
            <p:nvPr/>
          </p:nvSpPr>
          <p:spPr>
            <a:xfrm rot="5400000">
              <a:off x="8086534" y="-571310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316;p35"/>
            <p:cNvGrpSpPr/>
            <p:nvPr/>
          </p:nvGrpSpPr>
          <p:grpSpPr>
            <a:xfrm>
              <a:off x="8231534" y="-534085"/>
              <a:ext cx="1475400" cy="1475400"/>
              <a:chOff x="6192034" y="-108610"/>
              <a:chExt cx="1475400" cy="1475400"/>
            </a:xfrm>
          </p:grpSpPr>
          <p:sp>
            <p:nvSpPr>
              <p:cNvPr id="317" name="Google Shape;317;p35"/>
              <p:cNvSpPr/>
              <p:nvPr/>
            </p:nvSpPr>
            <p:spPr>
              <a:xfrm rot="5400000">
                <a:off x="6192034" y="-108610"/>
                <a:ext cx="1475400" cy="14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 rot="5400000">
                <a:off x="6320125" y="19500"/>
                <a:ext cx="1219200" cy="1219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 rotWithShape="1">
          <a:blip r:embed="rId3">
            <a:alphaModFix/>
          </a:blip>
          <a:srcRect r="66790"/>
          <a:stretch/>
        </p:blipFill>
        <p:spPr>
          <a:xfrm>
            <a:off x="7212369" y="0"/>
            <a:ext cx="193162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 rot="-1396700">
            <a:off x="-1570344" y="2845074"/>
            <a:ext cx="4569020" cy="4062063"/>
            <a:chOff x="-2217828" y="2610790"/>
            <a:chExt cx="4569000" cy="4062044"/>
          </a:xfrm>
        </p:grpSpPr>
        <p:sp>
          <p:nvSpPr>
            <p:cNvPr id="373" name="Google Shape;373;p42"/>
            <p:cNvSpPr/>
            <p:nvPr/>
          </p:nvSpPr>
          <p:spPr>
            <a:xfrm rot="750035">
              <a:off x="-1790625" y="3075661"/>
              <a:ext cx="3827674" cy="3050272"/>
            </a:xfrm>
            <a:custGeom>
              <a:avLst/>
              <a:gdLst/>
              <a:ahLst/>
              <a:cxnLst/>
              <a:rect l="l" t="t" r="r" b="b"/>
              <a:pathLst>
                <a:path w="31610" h="25190" extrusionOk="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 rot="1052453">
              <a:off x="-1847163" y="3116678"/>
              <a:ext cx="3827669" cy="3050268"/>
            </a:xfrm>
            <a:custGeom>
              <a:avLst/>
              <a:gdLst/>
              <a:ahLst/>
              <a:cxnLst/>
              <a:rect l="l" t="t" r="r" b="b"/>
              <a:pathLst>
                <a:path w="31610" h="25190" extrusionOk="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42"/>
          <p:cNvGrpSpPr/>
          <p:nvPr/>
        </p:nvGrpSpPr>
        <p:grpSpPr>
          <a:xfrm rot="495731">
            <a:off x="3812258" y="-3564262"/>
            <a:ext cx="7368206" cy="6965740"/>
            <a:chOff x="3595020" y="-3828520"/>
            <a:chExt cx="7368361" cy="6965887"/>
          </a:xfrm>
        </p:grpSpPr>
        <p:sp>
          <p:nvSpPr>
            <p:cNvPr id="376" name="Google Shape;376;p42"/>
            <p:cNvSpPr/>
            <p:nvPr/>
          </p:nvSpPr>
          <p:spPr>
            <a:xfrm rot="9621096">
              <a:off x="4393394" y="-2408502"/>
              <a:ext cx="5888441" cy="4692497"/>
            </a:xfrm>
            <a:custGeom>
              <a:avLst/>
              <a:gdLst/>
              <a:ahLst/>
              <a:cxnLst/>
              <a:rect l="l" t="t" r="r" b="b"/>
              <a:pathLst>
                <a:path w="31610" h="25190" extrusionOk="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 rot="9423956">
              <a:off x="4335037" y="-2600705"/>
              <a:ext cx="5888472" cy="4692522"/>
            </a:xfrm>
            <a:custGeom>
              <a:avLst/>
              <a:gdLst/>
              <a:ahLst/>
              <a:cxnLst/>
              <a:rect l="l" t="t" r="r" b="b"/>
              <a:pathLst>
                <a:path w="31610" h="25190" extrusionOk="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 rot="9199474">
              <a:off x="4334968" y="-2756474"/>
              <a:ext cx="5888467" cy="4692517"/>
            </a:xfrm>
            <a:custGeom>
              <a:avLst/>
              <a:gdLst/>
              <a:ahLst/>
              <a:cxnLst/>
              <a:rect l="l" t="t" r="r" b="b"/>
              <a:pathLst>
                <a:path w="31610" h="25190" extrusionOk="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250075"/>
            <a:ext cx="7715400" cy="3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●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○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■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●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○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■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●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○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■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7" r:id="rId3"/>
    <p:sldLayoutId id="2147483658" r:id="rId4"/>
    <p:sldLayoutId id="2147483662" r:id="rId5"/>
    <p:sldLayoutId id="2147483679" r:id="rId6"/>
    <p:sldLayoutId id="2147483681" r:id="rId7"/>
    <p:sldLayoutId id="2147483687" r:id="rId8"/>
    <p:sldLayoutId id="214748368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6278" t="8197" r="7863"/>
          <a:stretch/>
        </p:blipFill>
        <p:spPr>
          <a:xfrm>
            <a:off x="5523275" y="-1750"/>
            <a:ext cx="3634673" cy="5143499"/>
          </a:xfrm>
          <a:prstGeom prst="rect">
            <a:avLst/>
          </a:prstGeom>
        </p:spPr>
      </p:pic>
      <p:pic>
        <p:nvPicPr>
          <p:cNvPr id="390" name="Google Shape;390;p46"/>
          <p:cNvPicPr preferRelativeResize="0"/>
          <p:nvPr/>
        </p:nvPicPr>
        <p:blipFill rotWithShape="1">
          <a:blip r:embed="rId4">
            <a:alphaModFix/>
          </a:blip>
          <a:srcRect r="27693"/>
          <a:stretch/>
        </p:blipFill>
        <p:spPr>
          <a:xfrm>
            <a:off x="0" y="0"/>
            <a:ext cx="66116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>
            <a:spLocks noGrp="1"/>
          </p:cNvSpPr>
          <p:nvPr>
            <p:ph type="ctrTitle"/>
          </p:nvPr>
        </p:nvSpPr>
        <p:spPr>
          <a:xfrm>
            <a:off x="602663" y="830163"/>
            <a:ext cx="5094600" cy="18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Causes and Effects of</a:t>
            </a:r>
            <a:b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3" name="Google Shape;393;p46"/>
          <p:cNvCxnSpPr/>
          <p:nvPr/>
        </p:nvCxnSpPr>
        <p:spPr>
          <a:xfrm>
            <a:off x="826625" y="3252525"/>
            <a:ext cx="2976000" cy="0"/>
          </a:xfrm>
          <a:prstGeom prst="straightConnector1">
            <a:avLst/>
          </a:prstGeom>
          <a:noFill/>
          <a:ln w="19050" cap="flat" cmpd="sng">
            <a:solidFill>
              <a:srgbClr val="19290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4" name="Google Shape;394;p46"/>
          <p:cNvGrpSpPr/>
          <p:nvPr/>
        </p:nvGrpSpPr>
        <p:grpSpPr>
          <a:xfrm>
            <a:off x="-536554" y="-574223"/>
            <a:ext cx="1512625" cy="1620400"/>
            <a:chOff x="-606279" y="-977323"/>
            <a:chExt cx="1512625" cy="1620400"/>
          </a:xfrm>
        </p:grpSpPr>
        <p:sp>
          <p:nvSpPr>
            <p:cNvPr id="395" name="Google Shape;395;p46"/>
            <p:cNvSpPr/>
            <p:nvPr/>
          </p:nvSpPr>
          <p:spPr>
            <a:xfrm flipH="1">
              <a:off x="-569054" y="-832323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6"/>
            <p:cNvSpPr/>
            <p:nvPr/>
          </p:nvSpPr>
          <p:spPr>
            <a:xfrm flipH="1">
              <a:off x="-606279" y="-977323"/>
              <a:ext cx="1475400" cy="14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6"/>
            <p:cNvSpPr/>
            <p:nvPr/>
          </p:nvSpPr>
          <p:spPr>
            <a:xfrm flipH="1">
              <a:off x="-478189" y="-849214"/>
              <a:ext cx="1219200" cy="1219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F2F6F-EB82-2651-9AF5-C9B25E23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2DA0A4-FFB9-8F39-72BC-7750DFBBF7A3}"/>
              </a:ext>
            </a:extLst>
          </p:cNvPr>
          <p:cNvSpPr txBox="1"/>
          <p:nvPr/>
        </p:nvSpPr>
        <p:spPr>
          <a:xfrm>
            <a:off x="2765502" y="1740753"/>
            <a:ext cx="432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0050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083A15-B320-B200-FCC8-7EB2E640273C}"/>
              </a:ext>
            </a:extLst>
          </p:cNvPr>
          <p:cNvSpPr txBox="1"/>
          <p:nvPr/>
        </p:nvSpPr>
        <p:spPr>
          <a:xfrm>
            <a:off x="59470" y="319668"/>
            <a:ext cx="451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Climate change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53CFA-6A06-E897-298B-78049C88BF6A}"/>
              </a:ext>
            </a:extLst>
          </p:cNvPr>
          <p:cNvSpPr txBox="1"/>
          <p:nvPr/>
        </p:nvSpPr>
        <p:spPr>
          <a:xfrm>
            <a:off x="297363" y="1263803"/>
            <a:ext cx="32338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 is described as a change in the average conditions — such as temperature and rainfall — in a region over a long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3389252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4A1B99C7-C6D3-E183-2E3B-84E1DC900126}"/>
              </a:ext>
            </a:extLst>
          </p:cNvPr>
          <p:cNvSpPr txBox="1"/>
          <p:nvPr/>
        </p:nvSpPr>
        <p:spPr>
          <a:xfrm>
            <a:off x="936702" y="295391"/>
            <a:ext cx="4207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 of climate change: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1B004A-91ED-D9A7-F07D-FFB464664D9D}"/>
              </a:ext>
            </a:extLst>
          </p:cNvPr>
          <p:cNvSpPr txBox="1"/>
          <p:nvPr/>
        </p:nvSpPr>
        <p:spPr>
          <a:xfrm>
            <a:off x="565603" y="1744602"/>
            <a:ext cx="5122127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BA7425-9CE5-0778-6441-46BBAF6DC776}"/>
              </a:ext>
            </a:extLst>
          </p:cNvPr>
          <p:cNvSpPr txBox="1"/>
          <p:nvPr/>
        </p:nvSpPr>
        <p:spPr>
          <a:xfrm>
            <a:off x="423563" y="1029566"/>
            <a:ext cx="4570783" cy="180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marR="0" algn="just">
              <a:spcBef>
                <a:spcPts val="400"/>
              </a:spcBef>
              <a:spcAft>
                <a:spcPts val="0"/>
              </a:spcAft>
            </a:pP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</a:t>
            </a:r>
            <a:r>
              <a:rPr lang="en-US" sz="1800" spc="-5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causes of climate</a:t>
            </a:r>
            <a:r>
              <a:rPr lang="en-US" sz="1800" spc="-5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</a:t>
            </a:r>
            <a:r>
              <a:rPr lang="en-US" sz="1800" spc="-1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800" spc="5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two</a:t>
            </a:r>
            <a:r>
              <a:rPr lang="en-US" sz="1800" spc="-1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segments. They are:</a:t>
            </a:r>
          </a:p>
          <a:p>
            <a:pPr marL="285750" indent="-285750">
              <a:lnSpc>
                <a:spcPct val="150000"/>
              </a:lnSpc>
              <a:spcBef>
                <a:spcPts val="15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Natural</a:t>
            </a:r>
            <a:r>
              <a:rPr lang="en-US" sz="1800" spc="-10" dirty="0">
                <a:solidFill>
                  <a:srgbClr val="2424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Cause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2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>
                <a:solidFill>
                  <a:srgbClr val="1F202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Man-made</a:t>
            </a:r>
            <a:r>
              <a:rPr lang="en-US" sz="1800" spc="-10" dirty="0">
                <a:solidFill>
                  <a:srgbClr val="1F202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1F202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causes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0" algn="just">
              <a:spcBef>
                <a:spcPts val="40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" name="Graphic 50" descr="Chevron arrows with solid fill">
            <a:extLst>
              <a:ext uri="{FF2B5EF4-FFF2-40B4-BE49-F238E27FC236}">
                <a16:creationId xmlns:a16="http://schemas.microsoft.com/office/drawing/2014/main" id="{53C8BEBD-4DAA-704E-0E34-DBF96C88C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505" y="230897"/>
            <a:ext cx="742197" cy="64633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8C1021C-2B64-EFFA-7BB5-14AB3F6AD5D5}"/>
              </a:ext>
            </a:extLst>
          </p:cNvPr>
          <p:cNvSpPr txBox="1"/>
          <p:nvPr/>
        </p:nvSpPr>
        <p:spPr>
          <a:xfrm>
            <a:off x="831986" y="2908704"/>
            <a:ext cx="4802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Natural</a:t>
            </a:r>
            <a:r>
              <a:rPr lang="en-US" sz="2400" b="1" spc="-1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Cause:</a:t>
            </a:r>
            <a:endParaRPr lang="en-US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b="1" dirty="0"/>
          </a:p>
        </p:txBody>
      </p:sp>
      <p:pic>
        <p:nvPicPr>
          <p:cNvPr id="53" name="Graphic 52" descr="Chevron arrows with solid fill">
            <a:extLst>
              <a:ext uri="{FF2B5EF4-FFF2-40B4-BE49-F238E27FC236}">
                <a16:creationId xmlns:a16="http://schemas.microsoft.com/office/drawing/2014/main" id="{B0EF97ED-D63F-D705-521C-64D4847F2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630" y="2906356"/>
            <a:ext cx="542023" cy="5420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ADD7157-C1D7-9F9F-D989-5E1DDB07DAA1}"/>
              </a:ext>
            </a:extLst>
          </p:cNvPr>
          <p:cNvSpPr txBox="1"/>
          <p:nvPr/>
        </p:nvSpPr>
        <p:spPr>
          <a:xfrm>
            <a:off x="646382" y="3453098"/>
            <a:ext cx="428765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Greenhouse Gas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Volcanic eruption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variability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AA5AE3F-F1CE-7682-DC8E-F515C45B7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922" y="820258"/>
            <a:ext cx="3474823" cy="2130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8AB300-8493-95F8-E63B-339B94F6A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923" y="2975686"/>
            <a:ext cx="3474822" cy="1984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6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9" grpId="0"/>
      <p:bldP spid="52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E2B9CA2-1A3E-AAEA-6912-DFCBCE5F19E4}"/>
              </a:ext>
            </a:extLst>
          </p:cNvPr>
          <p:cNvSpPr/>
          <p:nvPr/>
        </p:nvSpPr>
        <p:spPr>
          <a:xfrm>
            <a:off x="3731941" y="2072961"/>
            <a:ext cx="3107474" cy="23503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vron arrows with solid fill">
            <a:extLst>
              <a:ext uri="{FF2B5EF4-FFF2-40B4-BE49-F238E27FC236}">
                <a16:creationId xmlns:a16="http://schemas.microsoft.com/office/drawing/2014/main" id="{1FBB64E8-981A-08EF-B503-A8FB6B52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264" y="958157"/>
            <a:ext cx="524107" cy="524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F7407E-0915-42DC-9148-1779B6DB5D8D}"/>
              </a:ext>
            </a:extLst>
          </p:cNvPr>
          <p:cNvSpPr txBox="1"/>
          <p:nvPr/>
        </p:nvSpPr>
        <p:spPr>
          <a:xfrm>
            <a:off x="1148734" y="977569"/>
            <a:ext cx="3014546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spc="-10" dirty="0">
                <a:solidFill>
                  <a:srgbClr val="2424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Man made </a:t>
            </a:r>
            <a:r>
              <a:rPr lang="en-US" sz="1600" b="1" dirty="0">
                <a:solidFill>
                  <a:srgbClr val="2424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Cause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activities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Urbanization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Deforestation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Rising emission 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45A83-6574-0AC8-738C-5529FFCC46F4}"/>
              </a:ext>
            </a:extLst>
          </p:cNvPr>
          <p:cNvSpPr txBox="1"/>
          <p:nvPr/>
        </p:nvSpPr>
        <p:spPr>
          <a:xfrm>
            <a:off x="709264" y="162075"/>
            <a:ext cx="486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 of climate change:</a:t>
            </a:r>
          </a:p>
        </p:txBody>
      </p:sp>
      <p:pic>
        <p:nvPicPr>
          <p:cNvPr id="10" name="Graphic 9" descr="Chevron arrows with solid fill">
            <a:extLst>
              <a:ext uri="{FF2B5EF4-FFF2-40B4-BE49-F238E27FC236}">
                <a16:creationId xmlns:a16="http://schemas.microsoft.com/office/drawing/2014/main" id="{9C1E7938-03FE-D831-010C-9B21A5A99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56" y="88331"/>
            <a:ext cx="598797" cy="598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02B222-C82D-9697-E3C4-4B9BFE3CADFB}"/>
              </a:ext>
            </a:extLst>
          </p:cNvPr>
          <p:cNvSpPr txBox="1"/>
          <p:nvPr/>
        </p:nvSpPr>
        <p:spPr>
          <a:xfrm>
            <a:off x="4114564" y="2106530"/>
            <a:ext cx="3040566" cy="166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algn="just">
              <a:lnSpc>
                <a:spcPct val="150000"/>
              </a:lnSpc>
              <a:buFont typeface="+mj-lt"/>
              <a:buAutoNum type="romanU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Generating power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algn="just">
              <a:lnSpc>
                <a:spcPct val="150000"/>
              </a:lnSpc>
              <a:buFont typeface="+mj-lt"/>
              <a:buAutoNum type="romanU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Increasing livestock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farming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algn="just">
              <a:lnSpc>
                <a:spcPct val="150000"/>
              </a:lnSpc>
              <a:buFont typeface="+mj-lt"/>
              <a:buAutoNum type="romanU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Manufacturing Goods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algn="just">
              <a:lnSpc>
                <a:spcPct val="150000"/>
              </a:lnSpc>
              <a:buFont typeface="+mj-lt"/>
              <a:buAutoNum type="romanU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Fluorinated gases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27776-4B90-DBF9-5C27-CC54CF557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06" y="76705"/>
            <a:ext cx="3044738" cy="202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B0DB9-8CFC-24BA-54CE-8FF7CB6A7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5" y="3272919"/>
            <a:ext cx="3107474" cy="1742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36BDDF-AA73-2A85-EE56-AF0E4C9A6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583" y="3272919"/>
            <a:ext cx="2502417" cy="18790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086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86BF03-DEF3-9BBA-ED09-349397DD7CFB}"/>
              </a:ext>
            </a:extLst>
          </p:cNvPr>
          <p:cNvSpPr txBox="1"/>
          <p:nvPr/>
        </p:nvSpPr>
        <p:spPr>
          <a:xfrm>
            <a:off x="1092820" y="358555"/>
            <a:ext cx="4088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Effects of</a:t>
            </a:r>
            <a:r>
              <a:rPr lang="en-US" sz="24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Climate</a:t>
            </a:r>
            <a:r>
              <a:rPr lang="en-US" sz="24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change:</a:t>
            </a:r>
            <a:endParaRPr lang="en-US" sz="2400" dirty="0"/>
          </a:p>
        </p:txBody>
      </p:sp>
      <p:pic>
        <p:nvPicPr>
          <p:cNvPr id="6" name="Graphic 5" descr="Chevron arrows with solid fill">
            <a:extLst>
              <a:ext uri="{FF2B5EF4-FFF2-40B4-BE49-F238E27FC236}">
                <a16:creationId xmlns:a16="http://schemas.microsoft.com/office/drawing/2014/main" id="{7D18B646-0926-56E5-3A9F-64AD877E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617" y="311313"/>
            <a:ext cx="821203" cy="556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56E9BC-7BB3-8B24-8818-3BAC350930CC}"/>
              </a:ext>
            </a:extLst>
          </p:cNvPr>
          <p:cNvSpPr txBox="1"/>
          <p:nvPr/>
        </p:nvSpPr>
        <p:spPr>
          <a:xfrm>
            <a:off x="996176" y="1323277"/>
            <a:ext cx="6497444" cy="267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200000"/>
              </a:lnSpc>
            </a:pPr>
            <a:r>
              <a:rPr lang="en-US" sz="1800" dirty="0">
                <a:solidFill>
                  <a:srgbClr val="25252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effects of climate change are categorized in three categories</a:t>
            </a:r>
            <a:r>
              <a:rPr lang="en-US" sz="1800" dirty="0">
                <a:solidFill>
                  <a:srgbClr val="25252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Environmental Effect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Social Effect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Economical Effect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7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5EF8BB-C8EF-C02C-2C1E-D73F3FAB49D6}"/>
              </a:ext>
            </a:extLst>
          </p:cNvPr>
          <p:cNvSpPr txBox="1"/>
          <p:nvPr/>
        </p:nvSpPr>
        <p:spPr>
          <a:xfrm>
            <a:off x="1118349" y="165261"/>
            <a:ext cx="487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Effects of</a:t>
            </a:r>
            <a:r>
              <a:rPr lang="en-US" sz="24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Climate</a:t>
            </a:r>
            <a:r>
              <a:rPr lang="en-US" sz="24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change:</a:t>
            </a:r>
            <a:endParaRPr lang="en-US" sz="2400" dirty="0"/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4CEC46C1-F5BA-B50F-F052-D74C09EB7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392" y="165261"/>
            <a:ext cx="764957" cy="518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B838E-1453-1282-80A2-2F7A1D5C740D}"/>
              </a:ext>
            </a:extLst>
          </p:cNvPr>
          <p:cNvSpPr txBox="1"/>
          <p:nvPr/>
        </p:nvSpPr>
        <p:spPr>
          <a:xfrm>
            <a:off x="1235572" y="1100254"/>
            <a:ext cx="4642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Environmental Effect</a:t>
            </a:r>
          </a:p>
          <a:p>
            <a:endParaRPr lang="en-US" sz="1800" b="1" dirty="0">
              <a:solidFill>
                <a:srgbClr val="25252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Rise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Level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Extreme</a:t>
            </a:r>
            <a:r>
              <a:rPr lang="en-US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Weather</a:t>
            </a:r>
            <a:r>
              <a:rPr lang="en-US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Events</a:t>
            </a:r>
            <a:endParaRPr lang="en-US" sz="1800" dirty="0">
              <a:solidFill>
                <a:srgbClr val="25252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Temperature</a:t>
            </a:r>
            <a:r>
              <a:rPr lang="en-US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Riverbank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Erosion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Melting glaciers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Change in ecosystem</a:t>
            </a:r>
          </a:p>
          <a:p>
            <a:endParaRPr lang="en-US" sz="1800" dirty="0"/>
          </a:p>
        </p:txBody>
      </p:sp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FA60162E-0D61-15E4-707E-38FD7288F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465" y="1017630"/>
            <a:ext cx="524107" cy="5241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B07087-A6AB-6E5D-95B0-AF7D28444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74" y="170177"/>
            <a:ext cx="2540295" cy="16949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D8CC1-8AF3-CE0D-AD7F-48CC9F445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003" y="2110226"/>
            <a:ext cx="2700267" cy="16264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476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9D3837-312A-C3CC-6B81-A8F175C6FCAF}"/>
              </a:ext>
            </a:extLst>
          </p:cNvPr>
          <p:cNvSpPr txBox="1"/>
          <p:nvPr/>
        </p:nvSpPr>
        <p:spPr>
          <a:xfrm>
            <a:off x="1115122" y="189143"/>
            <a:ext cx="4542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Effects of</a:t>
            </a:r>
            <a:r>
              <a:rPr lang="en-US" sz="24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Climate</a:t>
            </a:r>
            <a:r>
              <a:rPr lang="en-US" sz="24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hange: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AAA3538D-8366-91C5-0DDC-316BD2ED9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165" y="189143"/>
            <a:ext cx="764957" cy="518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B3C928-61ED-1CCD-5CE2-6932D266A465}"/>
              </a:ext>
            </a:extLst>
          </p:cNvPr>
          <p:cNvSpPr txBox="1"/>
          <p:nvPr/>
        </p:nvSpPr>
        <p:spPr>
          <a:xfrm>
            <a:off x="624840" y="1716383"/>
            <a:ext cx="3718560" cy="156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Social Effect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security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disease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Migration and displacement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55F7D-1E95-8270-BAAD-03198ADAA783}"/>
              </a:ext>
            </a:extLst>
          </p:cNvPr>
          <p:cNvSpPr txBox="1"/>
          <p:nvPr/>
        </p:nvSpPr>
        <p:spPr>
          <a:xfrm>
            <a:off x="5036820" y="1647133"/>
            <a:ext cx="348234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</a:t>
            </a:r>
            <a:r>
              <a:rPr lang="en-US" sz="1800" b="1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Economical Effect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Agriculture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Beverage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industry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Marine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Economy &amp;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Fisheries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Graphic 11" descr="Chevron arrows with solid fill">
            <a:extLst>
              <a:ext uri="{FF2B5EF4-FFF2-40B4-BE49-F238E27FC236}">
                <a16:creationId xmlns:a16="http://schemas.microsoft.com/office/drawing/2014/main" id="{ED82E210-0418-BFC6-7E59-1C34F470F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" y="1716383"/>
            <a:ext cx="356095" cy="356095"/>
          </a:xfrm>
          <a:prstGeom prst="rect">
            <a:avLst/>
          </a:prstGeom>
        </p:spPr>
      </p:pic>
      <p:pic>
        <p:nvPicPr>
          <p:cNvPr id="13" name="Graphic 12" descr="Chevron arrows with solid fill">
            <a:extLst>
              <a:ext uri="{FF2B5EF4-FFF2-40B4-BE49-F238E27FC236}">
                <a16:creationId xmlns:a16="http://schemas.microsoft.com/office/drawing/2014/main" id="{E67142C7-CB24-FB3A-E334-B17AA00F0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6820" y="1721053"/>
            <a:ext cx="356095" cy="3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0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F73FD3-E3E0-733F-0F36-2F51AAD0A126}"/>
              </a:ext>
            </a:extLst>
          </p:cNvPr>
          <p:cNvSpPr txBox="1"/>
          <p:nvPr/>
        </p:nvSpPr>
        <p:spPr>
          <a:xfrm>
            <a:off x="1159727" y="174371"/>
            <a:ext cx="4326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78531188-99B7-AEC1-2D72-F1F348E24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770" y="168961"/>
            <a:ext cx="764957" cy="518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E5CABD-06DD-67C2-96FF-A5EA4F5190B7}"/>
              </a:ext>
            </a:extLst>
          </p:cNvPr>
          <p:cNvSpPr txBox="1"/>
          <p:nvPr/>
        </p:nvSpPr>
        <p:spPr>
          <a:xfrm>
            <a:off x="1159727" y="1020725"/>
            <a:ext cx="6836735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dustbins at a close distance and applying strict rules for not using it.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Arranging different programs for the younger generation to educate them about the climate change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Punishing people for illegal logging and rewarding people for afforestation and reforestation.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eco friendly urban planning for increasing green space and the use of renewable energy source.</a:t>
            </a:r>
          </a:p>
        </p:txBody>
      </p:sp>
    </p:spTree>
    <p:extLst>
      <p:ext uri="{BB962C8B-B14F-4D97-AF65-F5344CB8AC3E}">
        <p14:creationId xmlns:p14="http://schemas.microsoft.com/office/powerpoint/2010/main" val="10936416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C21F6-D712-CD0C-317B-784CA0467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AD9F2-792B-B144-A230-733CD067E7C7}"/>
              </a:ext>
            </a:extLst>
          </p:cNvPr>
          <p:cNvSpPr txBox="1"/>
          <p:nvPr/>
        </p:nvSpPr>
        <p:spPr>
          <a:xfrm>
            <a:off x="1159727" y="174371"/>
            <a:ext cx="4326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D320633F-3021-3E4C-7C7A-7572A69A2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770" y="168961"/>
            <a:ext cx="764957" cy="518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DC78-F048-631D-896C-73A238B65FF1}"/>
              </a:ext>
            </a:extLst>
          </p:cNvPr>
          <p:cNvSpPr txBox="1"/>
          <p:nvPr/>
        </p:nvSpPr>
        <p:spPr>
          <a:xfrm>
            <a:off x="706244" y="1541115"/>
            <a:ext cx="7857893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Greenhouse Gas Emissions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Sustainable Agriculture and Land Use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 Climate Policies and International Cooperation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 in Climate Adaptation and Resilience:</a:t>
            </a:r>
          </a:p>
        </p:txBody>
      </p:sp>
    </p:spTree>
    <p:extLst>
      <p:ext uri="{BB962C8B-B14F-4D97-AF65-F5344CB8AC3E}">
        <p14:creationId xmlns:p14="http://schemas.microsoft.com/office/powerpoint/2010/main" val="669866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theme/theme1.xml><?xml version="1.0" encoding="utf-8"?>
<a:theme xmlns:a="http://schemas.openxmlformats.org/drawingml/2006/main" name="Green Marketing to Combat Climate Change by Slidesgo">
  <a:themeElements>
    <a:clrScheme name="Simple Light">
      <a:dk1>
        <a:srgbClr val="000000"/>
      </a:dk1>
      <a:lt1>
        <a:srgbClr val="FFFFFF"/>
      </a:lt1>
      <a:dk2>
        <a:srgbClr val="253A04"/>
      </a:dk2>
      <a:lt2>
        <a:srgbClr val="40700A"/>
      </a:lt2>
      <a:accent1>
        <a:srgbClr val="9AC23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251</Words>
  <Application>Microsoft Office PowerPoint</Application>
  <PresentationFormat>On-screen Show (16:9)</PresentationFormat>
  <Paragraphs>56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Times New Roman</vt:lpstr>
      <vt:lpstr>Arial</vt:lpstr>
      <vt:lpstr>Inter Medium</vt:lpstr>
      <vt:lpstr>Wingdings</vt:lpstr>
      <vt:lpstr>Manrope ExtraBold</vt:lpstr>
      <vt:lpstr>Green Marketing to Combat Climate Change by Slidesgo</vt:lpstr>
      <vt:lpstr>Causes and Effects of Climate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Causes and Effects of Climate Change</dc:title>
  <dc:creator>Anik Sarkar</dc:creator>
  <cp:lastModifiedBy>Anik Sarkar</cp:lastModifiedBy>
  <cp:revision>15</cp:revision>
  <dcterms:modified xsi:type="dcterms:W3CDTF">2025-01-17T09:44:16Z</dcterms:modified>
</cp:coreProperties>
</file>